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2"/>
  </p:sldMasterIdLst>
  <p:notesMasterIdLst>
    <p:notesMasterId r:id="rId42"/>
  </p:notesMasterIdLst>
  <p:sldIdLst>
    <p:sldId id="973" r:id="rId3"/>
    <p:sldId id="750" r:id="rId4"/>
    <p:sldId id="751" r:id="rId5"/>
    <p:sldId id="753" r:id="rId6"/>
    <p:sldId id="754" r:id="rId7"/>
    <p:sldId id="756" r:id="rId8"/>
    <p:sldId id="974" r:id="rId9"/>
    <p:sldId id="760" r:id="rId10"/>
    <p:sldId id="758" r:id="rId11"/>
    <p:sldId id="763" r:id="rId12"/>
    <p:sldId id="1327" r:id="rId13"/>
    <p:sldId id="1371" r:id="rId14"/>
    <p:sldId id="1347" r:id="rId15"/>
    <p:sldId id="1348" r:id="rId16"/>
    <p:sldId id="1349" r:id="rId17"/>
    <p:sldId id="1350" r:id="rId18"/>
    <p:sldId id="1351" r:id="rId19"/>
    <p:sldId id="1353" r:id="rId20"/>
    <p:sldId id="1354" r:id="rId21"/>
    <p:sldId id="1355" r:id="rId22"/>
    <p:sldId id="1356" r:id="rId23"/>
    <p:sldId id="1357" r:id="rId24"/>
    <p:sldId id="1359" r:id="rId25"/>
    <p:sldId id="1360" r:id="rId26"/>
    <p:sldId id="1362" r:id="rId27"/>
    <p:sldId id="1363" r:id="rId28"/>
    <p:sldId id="1361" r:id="rId29"/>
    <p:sldId id="1364" r:id="rId30"/>
    <p:sldId id="1365" r:id="rId31"/>
    <p:sldId id="1368" r:id="rId32"/>
    <p:sldId id="1369" r:id="rId33"/>
    <p:sldId id="1333" r:id="rId34"/>
    <p:sldId id="1334" r:id="rId35"/>
    <p:sldId id="1335" r:id="rId36"/>
    <p:sldId id="1336" r:id="rId37"/>
    <p:sldId id="1339" r:id="rId38"/>
    <p:sldId id="1340" r:id="rId39"/>
    <p:sldId id="1341" r:id="rId40"/>
    <p:sldId id="137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2826"/>
    <a:srgbClr val="371B03"/>
    <a:srgbClr val="463626"/>
    <a:srgbClr val="B47764"/>
    <a:srgbClr val="9C5F4C"/>
    <a:srgbClr val="9774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145" autoAdjust="0"/>
    <p:restoredTop sz="74199" autoAdjust="0"/>
  </p:normalViewPr>
  <p:slideViewPr>
    <p:cSldViewPr>
      <p:cViewPr>
        <p:scale>
          <a:sx n="58" d="100"/>
          <a:sy n="58" d="100"/>
        </p:scale>
        <p:origin x="-456" y="-72"/>
      </p:cViewPr>
      <p:guideLst>
        <p:guide orient="horz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50C75-B52B-484E-B052-79980AEA8F3B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286F1-07BA-4FC9-842E-0B64EB53F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0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5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NATURE OF PM PROCESSES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PMBOK® Guide describes the nature of project management processes in terms of the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integration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between the processes,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their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 interactions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,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purposes they serve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management processes are grouped into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five categories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known as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Project Management Process Groups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26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FIVE PROCESS GROUPS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800" b="1" kern="0" dirty="0" smtClean="0">
                <a:solidFill>
                  <a:srgbClr val="C00000"/>
                </a:solidFill>
                <a:ea typeface="MS PGothic" pitchFamily="34" charset="-128"/>
              </a:rPr>
              <a:t>Initiating Process Groups</a:t>
            </a: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define a new project or a phase of an existing project by obtaining authorization to start the project or phase.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800" b="1" kern="0" dirty="0" smtClean="0">
                <a:solidFill>
                  <a:srgbClr val="C00000"/>
                </a:solidFill>
                <a:ea typeface="MS PGothic" pitchFamily="34" charset="-128"/>
              </a:rPr>
              <a:t>Planning Process Group</a:t>
            </a: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Processes required to establish the scope of project, refine the objectives, and define the course of action required to attain the objectives that the project was undertaken to achieve.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800" b="1" kern="0" dirty="0" smtClean="0">
                <a:solidFill>
                  <a:srgbClr val="C00000"/>
                </a:solidFill>
                <a:ea typeface="MS PGothic" pitchFamily="34" charset="-128"/>
              </a:rPr>
              <a:t>Executing Process Group</a:t>
            </a: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complete the work defined in the project management plan to satisfy the project specifications.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800" b="1" kern="0" dirty="0" smtClean="0">
                <a:solidFill>
                  <a:srgbClr val="C00000"/>
                </a:solidFill>
                <a:ea typeface="MS PGothic" pitchFamily="34" charset="-128"/>
              </a:rPr>
              <a:t>Monitoring and Controlling Process Group</a:t>
            </a: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Required to track, review, and regulate the progress and performance of the project; identify any areas in which changes to the plan are required; and initiate the corresponding changes.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800" b="1" kern="0" dirty="0" smtClean="0">
                <a:solidFill>
                  <a:srgbClr val="C00000"/>
                </a:solidFill>
                <a:ea typeface="MS PGothic" pitchFamily="34" charset="-128"/>
              </a:rPr>
              <a:t>Closing Process Group</a:t>
            </a: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finalize all activities across all Process Groups to formally close the project or phase.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46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43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58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733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91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62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Chapter 5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SCOPE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40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Scope Management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includes the processes required to ensure that the project includes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all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and only the work required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to complete the project successfully.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Managing the project scope is primarily concerned with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defining and controlling </a:t>
            </a:r>
            <a:r>
              <a:rPr lang="en-US" altLang="ja-JP" sz="3200" b="1" kern="0" dirty="0" smtClean="0">
                <a:solidFill>
                  <a:srgbClr val="C00000"/>
                </a:solidFill>
                <a:ea typeface="MS PGothic" pitchFamily="34" charset="-128"/>
              </a:rPr>
              <a:t>what is and is not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included in the project.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31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Management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is the application of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knowledge, skills, tools, and techniques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project activities to meet project requirements.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This application of knowledge requires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effective management of appropriate processes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05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PROCESS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 </a:t>
            </a: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Process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is a set of interrelated actions and activities performed to achieve a pre-specified product, result, or service.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Each process is characterized by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its inputs,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tools and techniques,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resulting outputs.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89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ORGANIZATIONAL PROCESS ASSETS AND ENTERPRISE ENVIRONMENTAL FACTORS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Manager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must consider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Organizational Process Assets and Enterprise Environmental Factors.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These must be taken into account for every process,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even if they are not explicitly listed as inputs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in the process specification.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Organizational Process Assets (OPAs)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provide guidelines and criteria for tailoring the organization’s processes to the specific needs of the project.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Enterprise Environmental Factors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(EEFs)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may constrain the project management options.</a:t>
            </a:r>
          </a:p>
          <a:p>
            <a:pPr algn="l"/>
            <a:endParaRPr lang="en-US" sz="1200" b="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70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TEAMS MUST: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Select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appropriate processes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required to meet the project objectives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Use a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defined approach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that can be adopted to meet requirements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Establish and maintain appropriate communication and engagement with stakeholders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Comply with requirements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meet stakeholder needs and expectations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Balance the competing demands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scope, time, cost, quality, resources, and risk to produce the specified product, service, or result.</a:t>
            </a:r>
          </a:p>
          <a:p>
            <a:pPr algn="l"/>
            <a:endParaRPr lang="en-US" sz="1200" b="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52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PROCESSES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Project Management Processes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Ensures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effective flow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the project throughout its life cycle.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Encompass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tools and techniques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involved in applying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skills and capabilities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described in the Knowledge Areas.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Product-oriented Processes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Specify and create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project’s product.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Typically defined by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project life cycle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and vary by application area as well as the phase of product life cycle.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scope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the project cannot be defined without basic understanding of how to create the specified product.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For</a:t>
            </a:r>
            <a:r>
              <a:rPr lang="en-US" altLang="ja-JP" sz="2400" b="1" kern="0" baseline="0" dirty="0" smtClean="0">
                <a:solidFill>
                  <a:srgbClr val="002060"/>
                </a:solidFill>
                <a:ea typeface="MS PGothic" pitchFamily="34" charset="-128"/>
              </a:rPr>
              <a:t> Example, various construction techniques and tools need to be considered when determining the overall complexity of the house to be built.</a:t>
            </a:r>
            <a:endParaRPr lang="en-US" altLang="ja-JP" sz="2400" b="1" kern="0" dirty="0" smtClean="0">
              <a:solidFill>
                <a:srgbClr val="002060"/>
              </a:solidFill>
              <a:ea typeface="MS PGothic" pitchFamily="34" charset="-128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30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GOOD PRACTICE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management processes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apply globally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and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across industry groups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Good Practice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means there is a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general agreement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that the application of project management processes has been shown 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enhance the chances of success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over a wide range of projects.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26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RESPONSIBILITY</a:t>
            </a:r>
          </a:p>
          <a:p>
            <a:pPr marL="285750" indent="-285750" algn="l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This does not mean 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that the knowledge, skills, and processes described should always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be applied uniformly 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on all projects. </a:t>
            </a:r>
          </a:p>
          <a:p>
            <a:pPr marL="285750" indent="-285750" algn="l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For any given project, the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project manager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, in collaboration with the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project team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, is always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responsible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 for determining which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processes 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are appropriate, and the appropriate </a:t>
            </a:r>
            <a:r>
              <a:rPr lang="en-US" altLang="ja-JP" sz="1200" b="1" kern="0" dirty="0" smtClean="0">
                <a:solidFill>
                  <a:srgbClr val="FF0000"/>
                </a:solidFill>
                <a:ea typeface="MS PGothic" pitchFamily="34" charset="-128"/>
              </a:rPr>
              <a:t>degree of rigor </a:t>
            </a:r>
            <a:r>
              <a:rPr lang="en-US" altLang="ja-JP" sz="1200" b="1" kern="0" dirty="0" smtClean="0">
                <a:solidFill>
                  <a:srgbClr val="002060"/>
                </a:solidFill>
                <a:ea typeface="MS PGothic" pitchFamily="34" charset="-128"/>
              </a:rPr>
              <a:t>for each process.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sz="1200" b="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77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Chapter 3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PROCESSES</a:t>
            </a:r>
          </a:p>
          <a:p>
            <a:pPr algn="l"/>
            <a:r>
              <a:rPr lang="en-US" sz="1200" b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PROJECTS IN ORGANIZATIONS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exists within an organization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and do not operate as a closed system.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They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require input data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from the organization and beyond, and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deliver capabilities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back to the organization.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 processes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may generate information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improve the management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future projects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organizational process assets.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286F1-07BA-4FC9-842E-0B64EB53FBE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8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4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79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89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6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01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3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3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944A-2A83-44B4-AD39-9DB518A18B6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E7329-D8F3-40DD-B782-DE6E1B489F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3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944A-2A83-44B4-AD39-9DB518A18B6D}" type="datetimeFigureOut">
              <a:rPr lang="en-US" smtClean="0"/>
              <a:pPr/>
              <a:t>1/31/2016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E7329-D8F3-40DD-B782-DE6E1B489FF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2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4690" y="1329084"/>
            <a:ext cx="734975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Day 1</a:t>
            </a:r>
          </a:p>
          <a:p>
            <a:pPr algn="ctr">
              <a:defRPr/>
            </a:pP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Course INTRODUCTION &amp; lecture 1 on PROJECT PLANNING process</a:t>
            </a:r>
            <a:endParaRPr lang="en-US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817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Course </a:t>
            </a:r>
          </a:p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ACADEMIC INTEGRITY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556792"/>
            <a:ext cx="8534400" cy="4572000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This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course seeks to empower students for independent learning, resourcefulness, clear thinking, and perception. </a:t>
            </a:r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All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submitted work and activities should be genuine reflections of individual achievement from which the student should derive personal satisfaction and a sense of accomplishment. </a:t>
            </a:r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Plagiarism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and cheating subvert these goals and will be treated according to the policy stated in the Student Handbook. </a:t>
            </a:r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instructor reserves the right to utilize electronic means to help prevent plagiarism.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2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496" y="2286000"/>
            <a:ext cx="88333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Lecture 1</a:t>
            </a:r>
          </a:p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Processes Review/PROJECT PLANNING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61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68760"/>
            <a:ext cx="9246230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67744" y="332656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Time Management</a:t>
            </a:r>
            <a:endParaRPr lang="en-A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60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843666" y="260648"/>
            <a:ext cx="58528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Management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is the application of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knowledge, skills, tools, and techniques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project activities to meet project requirements.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This application of knowledge requires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effective management of appropriate processes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24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26876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 </a:t>
            </a: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Process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is a set of interrelated actions and activities performed to achieve a pre-specified product, result, or service.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Each process is characterized by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its inputs,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tools and techniques,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resulting outputs.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25175" y="332656"/>
            <a:ext cx="208986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ProCESS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76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90872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Manager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must consider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Organizational Process Assets and Enterprise Environmental Factors.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These must be taken into account for every process,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even if they are not explicitly listed as inputs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in the process specification.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Organizational Process Assets (OPAs)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provide guidelines and criteria for tailoring the organization’s processes to the specific needs of the project.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Enterprise Environmental Factors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(EEFs)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may constrain the project management options.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85837" y="332656"/>
            <a:ext cx="336855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OPA</a:t>
            </a:r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and EEF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35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95736" y="982469"/>
            <a:ext cx="54682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team  must: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Select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appropriate processes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required to meet the project objectives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Use a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defined approach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that can be adopted to meet requirements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Establish and maintain appropriate communication and engagement with stakeholders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Comply with requirements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meet stakeholder needs and expectations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Balance the competing demands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scope, time, cost, quality, resources, and risk to produce the specified product, service, or result.</a:t>
            </a:r>
          </a:p>
        </p:txBody>
      </p:sp>
    </p:spTree>
    <p:extLst>
      <p:ext uri="{BB962C8B-B14F-4D97-AF65-F5344CB8AC3E}">
        <p14:creationId xmlns:p14="http://schemas.microsoft.com/office/powerpoint/2010/main" val="718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267744" y="914400"/>
            <a:ext cx="53655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Processes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5240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Project Management Processes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Ensures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effective flow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the project throughout its life cycle.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Encompass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tools and techniques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involved in applying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skills and capabilities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described in the Knowledge Areas.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Product-oriented Processes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Specify and create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project’s product.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Typically defined by 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project life cycle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and vary by application area as well as the phase of product life cycle.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scope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the project cannot be defined without basic understanding of how to create the specified product.</a:t>
            </a:r>
          </a:p>
        </p:txBody>
      </p:sp>
    </p:spTree>
    <p:extLst>
      <p:ext uri="{BB962C8B-B14F-4D97-AF65-F5344CB8AC3E}">
        <p14:creationId xmlns:p14="http://schemas.microsoft.com/office/powerpoint/2010/main" val="17886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699792" y="914400"/>
            <a:ext cx="40831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GOOD PRACTICE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5240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management processes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apply globally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and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across industry groups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Good Practice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means there is a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general agreement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that the application of project management processes has been shown 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enhance the chances of success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over a wide range of projects.</a:t>
            </a:r>
          </a:p>
        </p:txBody>
      </p:sp>
    </p:spTree>
    <p:extLst>
      <p:ext uri="{BB962C8B-B14F-4D97-AF65-F5344CB8AC3E}">
        <p14:creationId xmlns:p14="http://schemas.microsoft.com/office/powerpoint/2010/main" val="162409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771800" y="116632"/>
            <a:ext cx="40318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RESPONSIBILITY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124744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algn="ctr">
              <a:spcBef>
                <a:spcPct val="20000"/>
              </a:spcBef>
            </a:pP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This does not mean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that the knowledge, skills, and processes described should always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be applied uniformly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on all projects. </a:t>
            </a:r>
          </a:p>
          <a:p>
            <a:pPr marL="285750" indent="-285750" algn="ctr">
              <a:spcBef>
                <a:spcPct val="20000"/>
              </a:spcBef>
            </a:pP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For any given project, the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project manager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in collaboration with the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project team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, is always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responsible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 for determining which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processes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are appropriate, and the appropriate </a:t>
            </a:r>
            <a:r>
              <a:rPr lang="en-US" altLang="ja-JP" sz="3200" b="1" kern="0" dirty="0" smtClean="0">
                <a:solidFill>
                  <a:srgbClr val="FF0000"/>
                </a:solidFill>
                <a:ea typeface="MS PGothic" pitchFamily="34" charset="-128"/>
              </a:rPr>
              <a:t>degree of rigor </a:t>
            </a:r>
            <a:r>
              <a:rPr lang="en-US" altLang="ja-JP" sz="3200" b="1" kern="0" dirty="0" smtClean="0">
                <a:solidFill>
                  <a:srgbClr val="002060"/>
                </a:solidFill>
                <a:ea typeface="MS PGothic" pitchFamily="34" charset="-128"/>
              </a:rPr>
              <a:t>for each process.</a:t>
            </a:r>
          </a:p>
        </p:txBody>
      </p:sp>
    </p:spTree>
    <p:extLst>
      <p:ext uri="{BB962C8B-B14F-4D97-AF65-F5344CB8AC3E}">
        <p14:creationId xmlns:p14="http://schemas.microsoft.com/office/powerpoint/2010/main" val="417616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36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Course Details</a:t>
            </a:r>
            <a:endParaRPr lang="en-US" sz="36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268760"/>
            <a:ext cx="8839200" cy="5328592"/>
          </a:xfrm>
          <a:prstGeom prst="rect">
            <a:avLst/>
          </a:prstGeom>
        </p:spPr>
        <p:txBody>
          <a:bodyPr/>
          <a:lstStyle/>
          <a:p>
            <a:pPr marL="225425" indent="-225425" eaLnBrk="0" hangingPunct="0">
              <a:spcBef>
                <a:spcPct val="20000"/>
              </a:spcBef>
              <a:buFontTx/>
              <a:buChar char="•"/>
              <a:tabLst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MSPM (2</a:t>
            </a:r>
            <a:r>
              <a:rPr lang="en-US" sz="2800" b="1" kern="0" baseline="30000" dirty="0" smtClean="0">
                <a:solidFill>
                  <a:schemeClr val="accent1">
                    <a:lumMod val="50000"/>
                  </a:schemeClr>
                </a:solidFill>
              </a:rPr>
              <a:t>nd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Semester) </a:t>
            </a:r>
            <a:r>
              <a:rPr lang="en-US" sz="2800" b="1" kern="0" dirty="0" err="1" smtClean="0">
                <a:solidFill>
                  <a:schemeClr val="accent1">
                    <a:lumMod val="50000"/>
                  </a:schemeClr>
                </a:solidFill>
              </a:rPr>
              <a:t>Bahria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 University</a:t>
            </a: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tabLst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Course: 	Project Planning, Scheduling and </a:t>
            </a:r>
          </a:p>
          <a:p>
            <a:pPr eaLnBrk="0" hangingPunct="0">
              <a:spcBef>
                <a:spcPct val="20000"/>
              </a:spcBef>
              <a:tabLst/>
              <a:defRPr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	Time Management (PPS&amp;TM)</a:t>
            </a: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tabLst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Session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: 	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Spring 2016</a:t>
            </a: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tabLst/>
              <a:defRPr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Day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:		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Sundays</a:t>
            </a: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Timing:</a:t>
            </a:r>
            <a:r>
              <a:rPr lang="en-US" sz="2800" b="1" kern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800" b="1" kern="0" smtClean="0">
                <a:solidFill>
                  <a:schemeClr val="accent1">
                    <a:lumMod val="50000"/>
                  </a:schemeClr>
                </a:solidFill>
              </a:rPr>
              <a:t>1000-1300</a:t>
            </a: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Credit Hours: 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3 hours /class (per week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Pre-Requisites: Project Management 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Fundamentals</a:t>
            </a: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eaLnBrk="0" hangingPunct="0">
              <a:spcBef>
                <a:spcPct val="20000"/>
              </a:spcBef>
              <a:buFontTx/>
              <a:buChar char="•"/>
              <a:tabLst>
                <a:tab pos="1076325" algn="l"/>
              </a:tabLst>
              <a:defRPr/>
            </a:pP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4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826800" y="914400"/>
            <a:ext cx="65138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PROJECTS IN ORGANIZATIONS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5240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exists within an organization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and do not operate as a closed system.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They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require input data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from the organization and beyond, and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deliver capabilities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back to the organization.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 processes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may generate information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improve the management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future projects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organizational process assets.</a:t>
            </a:r>
          </a:p>
        </p:txBody>
      </p:sp>
    </p:spTree>
    <p:extLst>
      <p:ext uri="{BB962C8B-B14F-4D97-AF65-F5344CB8AC3E}">
        <p14:creationId xmlns:p14="http://schemas.microsoft.com/office/powerpoint/2010/main" val="28707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135760" y="914400"/>
            <a:ext cx="58959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NATURE OF PM PROCESSES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5240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PMBOK® Guide describes the nature of project management processes in terms of the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integration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between the processes,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their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 interactions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,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purposes they serve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management processes are grouped into </a:t>
            </a:r>
            <a:r>
              <a:rPr lang="en-US" altLang="ja-JP" sz="2400" b="1" kern="0" dirty="0" smtClean="0">
                <a:solidFill>
                  <a:srgbClr val="FF0000"/>
                </a:solidFill>
                <a:ea typeface="MS PGothic" pitchFamily="34" charset="-128"/>
              </a:rPr>
              <a:t>five categories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known as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Project Management Process Groups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0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575626" y="914400"/>
            <a:ext cx="50161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FIVE PROCESS GROUPS	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180528" y="1524000"/>
            <a:ext cx="9324528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Initiating Process Groups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define a new project or a phase of an existing project by obtaining authorization to start the project or phase.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Planning Process Group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Processes required to establish the scope of project, refine the objectives, and define the course of action required to attain the objectives that the project was undertaken to achieve.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Executing Process Group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complete the work defined in the project management plan to satisfy the project specifications.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Monitoring and Controlling Process Group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Required to track, review, and regulate the progress and performance of the project; identify any areas in which changes to the plan are required; and initiate the corresponding changes.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Closing Process Group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 </a:t>
            </a: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Performed to finalize all activities across all Process Groups to formally close the project or phase.</a:t>
            </a:r>
          </a:p>
        </p:txBody>
      </p:sp>
    </p:spTree>
    <p:extLst>
      <p:ext uri="{BB962C8B-B14F-4D97-AF65-F5344CB8AC3E}">
        <p14:creationId xmlns:p14="http://schemas.microsoft.com/office/powerpoint/2010/main" val="24761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8498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399"/>
            <a:ext cx="9324528" cy="710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51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463"/>
            <a:ext cx="9143999" cy="6884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0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169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0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3408"/>
            <a:ext cx="8985176" cy="7101408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463"/>
            <a:ext cx="9252520" cy="671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2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0"/>
            <a:ext cx="80831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Planning </a:t>
            </a:r>
            <a:r>
              <a:rPr lang="en-GB" sz="2400" b="1" kern="0" dirty="0" smtClean="0">
                <a:solidFill>
                  <a:srgbClr val="002060"/>
                </a:solidFill>
                <a:ea typeface="MS PGothic" pitchFamily="34" charset="-128"/>
              </a:rPr>
              <a:t>is 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part of </a:t>
            </a:r>
            <a:r>
              <a:rPr lang="en-GB" sz="2400" b="1" kern="0" dirty="0">
                <a:solidFill>
                  <a:srgbClr val="C00000"/>
                </a:solidFill>
                <a:ea typeface="MS PGothic" pitchFamily="34" charset="-128"/>
              </a:rPr>
              <a:t>project management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, which relates to the use of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schedules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 such as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Gantt charts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 to plan and subsequently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report progress 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within the project </a:t>
            </a:r>
            <a:r>
              <a:rPr lang="en-GB" sz="2400" b="1" kern="0" dirty="0" smtClean="0">
                <a:solidFill>
                  <a:srgbClr val="002060"/>
                </a:solidFill>
                <a:ea typeface="MS PGothic" pitchFamily="34" charset="-128"/>
              </a:rPr>
              <a:t>environment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>
                <a:solidFill>
                  <a:schemeClr val="accent1"/>
                </a:solidFill>
                <a:ea typeface="MS PGothic" pitchFamily="34" charset="-128"/>
              </a:rPr>
              <a:t>Project Planning 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is often used to organize different areas of a project, including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project plans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,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work loads 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and the management of </a:t>
            </a:r>
            <a:r>
              <a:rPr lang="en-GB" sz="2400" b="1" kern="0" dirty="0">
                <a:solidFill>
                  <a:srgbClr val="FF0000"/>
                </a:solidFill>
                <a:ea typeface="MS PGothic" pitchFamily="34" charset="-128"/>
              </a:rPr>
              <a:t>teams and </a:t>
            </a:r>
            <a:r>
              <a:rPr lang="en-GB" sz="2400" b="1" kern="0" dirty="0" smtClean="0">
                <a:solidFill>
                  <a:srgbClr val="FF0000"/>
                </a:solidFill>
                <a:ea typeface="MS PGothic" pitchFamily="34" charset="-128"/>
              </a:rPr>
              <a:t>individuals</a:t>
            </a:r>
            <a:endParaRPr lang="en-GB" sz="2400" b="1" kern="0" dirty="0">
              <a:solidFill>
                <a:srgbClr val="FF0000"/>
              </a:solidFill>
              <a:ea typeface="MS PGothic" pitchFamily="34" charset="-128"/>
            </a:endParaRP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>
                <a:solidFill>
                  <a:schemeClr val="accent1"/>
                </a:solidFill>
                <a:ea typeface="MS PGothic" pitchFamily="34" charset="-128"/>
              </a:rPr>
              <a:t>Project Planning </a:t>
            </a:r>
            <a:r>
              <a:rPr lang="en-GB" sz="2400" b="1" kern="0" dirty="0">
                <a:solidFill>
                  <a:srgbClr val="002060"/>
                </a:solidFill>
                <a:ea typeface="MS PGothic" pitchFamily="34" charset="-128"/>
              </a:rPr>
              <a:t>is </a:t>
            </a: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systematic </a:t>
            </a:r>
            <a:r>
              <a:rPr lang="en-US" sz="2400" b="1" kern="0" dirty="0">
                <a:solidFill>
                  <a:srgbClr val="FF0000"/>
                </a:solidFill>
                <a:ea typeface="MS PGothic" pitchFamily="34" charset="-128"/>
              </a:rPr>
              <a:t>sequencing and scheduling</a:t>
            </a: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 of the tasks comprising a project. Also called </a:t>
            </a:r>
            <a:r>
              <a:rPr lang="en-US" sz="2400" b="1" kern="0" dirty="0">
                <a:solidFill>
                  <a:srgbClr val="C00000"/>
                </a:solidFill>
                <a:ea typeface="MS PGothic" pitchFamily="34" charset="-128"/>
              </a:rPr>
              <a:t>work planning</a:t>
            </a: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altLang="ja-JP" sz="2400" b="1" kern="0" dirty="0">
              <a:solidFill>
                <a:srgbClr val="FF0000"/>
              </a:solidFill>
              <a:ea typeface="MS PGothic" pitchFamily="34" charset="-128"/>
            </a:endParaRP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endParaRPr lang="en-US" altLang="ja-JP" sz="2400" b="1" kern="0" dirty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1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Course </a:t>
            </a:r>
          </a:p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DESCRIPTION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988840"/>
            <a:ext cx="8534400" cy="4536504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course will enable participants to understand project planning in general and project scheduling in particular, explaining time management concepts as per standard defined by Project Management Institute (PMI) through </a:t>
            </a:r>
            <a:r>
              <a:rPr lang="en-US" sz="2800" b="1" kern="0" dirty="0" err="1">
                <a:solidFill>
                  <a:schemeClr val="accent1">
                    <a:lumMod val="50000"/>
                  </a:schemeClr>
                </a:solidFill>
              </a:rPr>
              <a:t>PMBoK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 5th 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edition</a:t>
            </a: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algn="just" eaLnBrk="0" hangingPunct="0">
              <a:spcBef>
                <a:spcPct val="20000"/>
              </a:spcBef>
              <a:defRPr/>
            </a:pP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This 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course will also enable participants to gain practical exposure about reporting requirements and presentation skills through class discussion and project work. </a:t>
            </a:r>
            <a:endParaRPr lang="en-GB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algn="just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algn="just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25425" indent="-225425" algn="just" eaLnBrk="0" hangingPunct="0">
              <a:spcBef>
                <a:spcPct val="20000"/>
              </a:spcBef>
              <a:buFontTx/>
              <a:buChar char="•"/>
              <a:defRPr/>
            </a:pP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algn="just" eaLnBrk="0" hangingPunct="0">
              <a:spcBef>
                <a:spcPct val="20000"/>
              </a:spcBef>
              <a:buFontTx/>
              <a:buChar char="•"/>
              <a:tabLst>
                <a:tab pos="1076325" algn="l"/>
              </a:tabLst>
              <a:defRPr/>
            </a:pPr>
            <a:endParaRPr lang="en-US" sz="28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66851" y="914400"/>
            <a:ext cx="4406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PLANNING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Project Planning </a:t>
            </a:r>
            <a:r>
              <a:rPr lang="en-US" sz="2400" b="1" kern="0" dirty="0" smtClean="0">
                <a:solidFill>
                  <a:srgbClr val="002060"/>
                </a:solidFill>
                <a:ea typeface="MS PGothic" pitchFamily="34" charset="-128"/>
              </a:rPr>
              <a:t>is </a:t>
            </a: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a discipline for stating how to complete a project within a certain timeframe, usually with defined stages, and with designated resources. </a:t>
            </a:r>
            <a:endParaRPr lang="en-US" sz="2400" b="1" kern="0" dirty="0" smtClean="0">
              <a:solidFill>
                <a:srgbClr val="002060"/>
              </a:solidFill>
              <a:ea typeface="MS PGothic" pitchFamily="34" charset="-128"/>
            </a:endParaRP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endParaRPr lang="en-US" sz="2400" b="1" kern="0" dirty="0" smtClean="0">
              <a:solidFill>
                <a:srgbClr val="002060"/>
              </a:solidFill>
              <a:ea typeface="MS PGothic" pitchFamily="34" charset="-128"/>
            </a:endParaRP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kern="0" dirty="0" smtClean="0">
                <a:solidFill>
                  <a:srgbClr val="002060"/>
                </a:solidFill>
                <a:ea typeface="MS PGothic" pitchFamily="34" charset="-128"/>
              </a:rPr>
              <a:t>One </a:t>
            </a: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view of project planning divides the activity into: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Setting objectives (these should be measurable)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Identifying deliverables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Planning the schedule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ea typeface="MS PGothic" pitchFamily="34" charset="-128"/>
              </a:rPr>
              <a:t>Making supporting plans</a:t>
            </a:r>
          </a:p>
          <a:p>
            <a:pPr lvl="1">
              <a:spcBef>
                <a:spcPct val="20000"/>
              </a:spcBef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altLang="ja-JP" sz="2400" b="1" kern="0" dirty="0">
              <a:solidFill>
                <a:srgbClr val="002060"/>
              </a:solidFill>
              <a:ea typeface="MS PGothic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385556"/>
            <a:ext cx="91246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i="1" dirty="0">
                <a:solidFill>
                  <a:schemeClr val="bg1">
                    <a:lumMod val="50000"/>
                  </a:schemeClr>
                </a:solidFill>
              </a:rPr>
              <a:t>http://searchcrm.techtarget.com/definition/project-planning </a:t>
            </a:r>
            <a:r>
              <a:rPr lang="en-GB" b="1" i="1" dirty="0" smtClean="0">
                <a:solidFill>
                  <a:schemeClr val="bg1">
                    <a:lumMod val="50000"/>
                  </a:schemeClr>
                </a:solidFill>
              </a:rPr>
              <a:t>retrieved Sep 01, 2013. </a:t>
            </a:r>
            <a:endParaRPr lang="en-GB" b="1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458" y="914400"/>
            <a:ext cx="6045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PLANNING PROCESS GROUP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3200" b="1" i="1" kern="0" dirty="0" smtClean="0">
                <a:solidFill>
                  <a:schemeClr val="accent1"/>
                </a:solidFill>
                <a:latin typeface="+mn-lt"/>
                <a:ea typeface="MS PGothic" pitchFamily="34" charset="-128"/>
              </a:rPr>
              <a:t>Planning Process Group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consists of those processes performed to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establish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total scope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of the effort,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define and refine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objectives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,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develop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course of action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required to attain those objectives.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planning processes develop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project management plan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and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project documents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that will be used to carry out the project.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complex nature of project management may require the use of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repeated feedback loops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for additional analysis.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endParaRPr lang="en-US" altLang="ja-JP" sz="2400" b="1" kern="0" dirty="0" smtClean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159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458" y="914400"/>
            <a:ext cx="6045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PLANNING PROCESS GROUP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As more project information or characteristics are gathered and understood,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additional planning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will likely be required.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Significant changes occurring throughout the project life cycle trigger a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need to revisit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one or more of the planning processes and possibly some of the initiating processes.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This progressive detailing of the project management plan is called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progressive elaboration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, indicating that planning and documentation are iterative and ongoing activities.</a:t>
            </a:r>
          </a:p>
        </p:txBody>
      </p:sp>
    </p:spTree>
    <p:extLst>
      <p:ext uri="{BB962C8B-B14F-4D97-AF65-F5344CB8AC3E}">
        <p14:creationId xmlns:p14="http://schemas.microsoft.com/office/powerpoint/2010/main" val="398989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458" y="914400"/>
            <a:ext cx="6045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PLANNING PROCESS GROUP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key benefit of this Process group is to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delineate the strategy and tactics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as well as the course of action or path to successfully complete the project or phase.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When the Planning Process Group is well managed, it is much easier to get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stakeholder buy-in and engagement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These processes express how this will be done, setting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route to the desired objective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 management plan and project documents developed as outputs from the Planning Process Group will explore all aspects of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scope, time, cost, quality, communications, human resources, risks, procurements, and stakeholder engagement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endParaRPr lang="en-US" altLang="ja-JP" sz="2400" b="1" kern="0" dirty="0" smtClean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08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458" y="914400"/>
            <a:ext cx="6045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PLANNING PROCESS GROUP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04800" y="1676400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Updates arising from approved changes during the project </a:t>
            </a:r>
            <a:r>
              <a:rPr lang="en-US" altLang="ja-JP" sz="2400" b="1" kern="0" dirty="0">
                <a:solidFill>
                  <a:srgbClr val="002060"/>
                </a:solidFill>
                <a:ea typeface="MS PGothic" pitchFamily="34" charset="-128"/>
              </a:rPr>
              <a:t>may significantly impact parts of the </a:t>
            </a:r>
            <a:r>
              <a:rPr lang="en-US" altLang="ja-JP" sz="2400" b="1" kern="0" dirty="0">
                <a:solidFill>
                  <a:srgbClr val="C00000"/>
                </a:solidFill>
                <a:ea typeface="MS PGothic" pitchFamily="34" charset="-128"/>
              </a:rPr>
              <a:t>project management plan </a:t>
            </a:r>
            <a:r>
              <a:rPr lang="en-US" altLang="ja-JP" sz="2400" b="1" kern="0" dirty="0">
                <a:solidFill>
                  <a:srgbClr val="002060"/>
                </a:solidFill>
                <a:ea typeface="MS PGothic" pitchFamily="34" charset="-128"/>
              </a:rPr>
              <a:t>and the </a:t>
            </a:r>
            <a:r>
              <a:rPr lang="en-US" altLang="ja-JP" sz="2400" b="1" kern="0" dirty="0">
                <a:solidFill>
                  <a:srgbClr val="C00000"/>
                </a:solidFill>
                <a:ea typeface="MS PGothic" pitchFamily="34" charset="-128"/>
              </a:rPr>
              <a:t>project documents</a:t>
            </a:r>
            <a:r>
              <a:rPr lang="en-US" altLang="ja-JP" sz="2400" b="1" kern="0" dirty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generally during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Monitoring and Controlling processes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 and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specifically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Direct and Manage Project Work Process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Updates to these documents provide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greater precision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with respect to schedule, costs, and resource requirements to meet the defined project scope.</a:t>
            </a:r>
          </a:p>
        </p:txBody>
      </p:sp>
    </p:spTree>
    <p:extLst>
      <p:ext uri="{BB962C8B-B14F-4D97-AF65-F5344CB8AC3E}">
        <p14:creationId xmlns:p14="http://schemas.microsoft.com/office/powerpoint/2010/main" val="371652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9632" y="-4737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458" y="914400"/>
            <a:ext cx="6045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PLANNING PROCESS GROUP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63760" y="1486093"/>
            <a:ext cx="8800728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 project team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seeks input and encourages involvement 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from all stakeholders when planning the project and developing the project management plan and project documents.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While the act of collecting feedback and refining the documents cannot continue indefinitely, procedures set by the </a:t>
            </a:r>
            <a:r>
              <a:rPr lang="en-US" altLang="ja-JP" sz="2400" b="1" kern="0" dirty="0" smtClean="0">
                <a:solidFill>
                  <a:srgbClr val="C00000"/>
                </a:solidFill>
                <a:ea typeface="MS PGothic" pitchFamily="34" charset="-128"/>
              </a:rPr>
              <a:t>organization dictate when the initial planning ends</a:t>
            </a: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400" b="1" kern="0" dirty="0" smtClean="0">
                <a:solidFill>
                  <a:srgbClr val="002060"/>
                </a:solidFill>
                <a:ea typeface="MS PGothic" pitchFamily="34" charset="-128"/>
              </a:rPr>
              <a:t>These procedures will be affected by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the nature of the project,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the established project boundaries,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appropriate monitoring and controlling activities, </a:t>
            </a:r>
          </a:p>
          <a:p>
            <a:pPr marL="1200150" lvl="2" indent="-285750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ja-JP" sz="2000" b="1" kern="0" dirty="0" smtClean="0">
                <a:solidFill>
                  <a:srgbClr val="002060"/>
                </a:solidFill>
                <a:ea typeface="MS PGothic" pitchFamily="34" charset="-128"/>
              </a:rPr>
              <a:t>the environment in which the project will be performed.</a:t>
            </a:r>
          </a:p>
        </p:txBody>
      </p:sp>
    </p:spTree>
    <p:extLst>
      <p:ext uri="{BB962C8B-B14F-4D97-AF65-F5344CB8AC3E}">
        <p14:creationId xmlns:p14="http://schemas.microsoft.com/office/powerpoint/2010/main" val="259697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0" y="191869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THE OUTPUT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00618" y="914400"/>
            <a:ext cx="56717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PLAN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99113" y="1232848"/>
            <a:ext cx="86868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Project Baselines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Scope baseline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Schedule baseline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Cost baseline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Subsidiary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Scope 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Requirements 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Schedule </a:t>
            </a: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C00000"/>
                </a:solidFill>
                <a:ea typeface="MS PGothic" pitchFamily="34" charset="-128"/>
              </a:rPr>
              <a:t>Cost </a:t>
            </a: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Quality </a:t>
            </a: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Process Improvement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Human Resource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Communications 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Risk 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Procurement </a:t>
            </a: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C00000"/>
                </a:solidFill>
                <a:ea typeface="MS PGothic" pitchFamily="34" charset="-128"/>
              </a:rPr>
              <a:t>Stakeholder </a:t>
            </a:r>
            <a:r>
              <a:rPr lang="en-US" altLang="ja-JP" b="1" kern="0" dirty="0">
                <a:solidFill>
                  <a:srgbClr val="C00000"/>
                </a:solidFill>
                <a:ea typeface="MS PGothic" pitchFamily="34" charset="-128"/>
              </a:rPr>
              <a:t>Management Plan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endParaRPr lang="en-US" altLang="ja-JP" sz="2800" b="1" kern="0" dirty="0" smtClean="0">
              <a:solidFill>
                <a:srgbClr val="002060"/>
              </a:solidFill>
              <a:ea typeface="MS PGothic" pitchFamily="34" charset="-128"/>
            </a:endParaRP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endParaRPr lang="en-US" altLang="ja-JP" sz="2800" b="1" kern="0" dirty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25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86000" y="191869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THE OUTPUT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00618" y="914400"/>
            <a:ext cx="567174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PROJECT MANAGEMENT PLAN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76200" y="1295400"/>
            <a:ext cx="9220200" cy="47244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sz="2800" b="1" kern="0" dirty="0" smtClean="0">
                <a:solidFill>
                  <a:srgbClr val="002060"/>
                </a:solidFill>
                <a:ea typeface="MS PGothic" pitchFamily="34" charset="-128"/>
              </a:rPr>
              <a:t>May also include: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Life cycle selected for each phase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>
                <a:solidFill>
                  <a:srgbClr val="002060"/>
                </a:solidFill>
                <a:ea typeface="MS PGothic" pitchFamily="34" charset="-128"/>
              </a:rPr>
              <a:t>Details of the tailoring decisions by project </a:t>
            </a: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team</a:t>
            </a:r>
          </a:p>
          <a:p>
            <a:pPr marL="1371600" lvl="2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Project management processes selected</a:t>
            </a:r>
          </a:p>
          <a:p>
            <a:pPr marL="1371600" lvl="2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Level of implementation for each selected process</a:t>
            </a:r>
          </a:p>
          <a:p>
            <a:pPr marL="1371600" lvl="2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Descriptions of the tools and techniques to be used</a:t>
            </a:r>
          </a:p>
          <a:p>
            <a:pPr marL="1371600" lvl="2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Description of how the selected process will be used 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Descriptions of how work will be executed to accomplish project objectives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Change management plan that documents how changes will be monitored and controlled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Configuration management plan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Description of how the integrity of project baselines will be maintained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Requirements and techniques for communication amongst stakeholders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ja-JP" b="1" kern="0" dirty="0" smtClean="0">
                <a:solidFill>
                  <a:srgbClr val="002060"/>
                </a:solidFill>
                <a:ea typeface="MS PGothic" pitchFamily="34" charset="-128"/>
              </a:rPr>
              <a:t>Key management reviews for content, extent, and timing to open address issues/pending decisions.</a:t>
            </a:r>
            <a:endParaRPr lang="en-US" altLang="ja-JP" b="1" kern="0" dirty="0">
              <a:solidFill>
                <a:srgbClr val="002060"/>
              </a:solidFill>
              <a:ea typeface="MS PGothic" pitchFamily="34" charset="-128"/>
            </a:endParaRP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</a:pPr>
            <a:endParaRPr lang="en-US" altLang="ja-JP" b="1" kern="0" dirty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76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35414"/>
            <a:ext cx="6477000" cy="5933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191869"/>
            <a:ext cx="68580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>
            <a:lvl1pPr algn="ctr">
              <a:defRPr sz="440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defRPr>
            </a:lvl1pPr>
          </a:lstStyle>
          <a:p>
            <a:r>
              <a:rPr lang="en-US" dirty="0" smtClean="0"/>
              <a:t>THE DIFFERENCE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1026" name="Picture 2" descr="C:\Users\Hassan\Desktop\fundamentals-of-project-management-134-7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5" y="0"/>
            <a:ext cx="9144000" cy="705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" y="476672"/>
            <a:ext cx="9157285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One is Over</a:t>
            </a:r>
            <a:endParaRPr lang="en-A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4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LEARNING OBJECTIVES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268760"/>
            <a:ext cx="8534400" cy="4827240"/>
          </a:xfrm>
          <a:prstGeom prst="rect">
            <a:avLst/>
          </a:prstGeom>
        </p:spPr>
        <p:txBody>
          <a:bodyPr/>
          <a:lstStyle/>
          <a:p>
            <a:pPr algn="just"/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Introduce the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concept of project planning, scheduling, and planning process interactions in regard with latest research and developed standards.</a:t>
            </a:r>
            <a:endParaRPr lang="en-GB" sz="24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Provide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participants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with training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to understand the project time management processes, tools and various techniques with clearly defined outputs and responsibilities. </a:t>
            </a:r>
            <a:endParaRPr lang="en-GB" sz="24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The course also provides in-depth understanding of Project Scheduling Model Principles, Concepts, Management, Creation, Maintenance, Analysis and Components.  </a:t>
            </a:r>
            <a:endParaRPr lang="en-GB" sz="24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course also highlights how project managers can use earned value to calculate earned schedule.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400" b="1" kern="0" dirty="0" smtClean="0">
                <a:solidFill>
                  <a:srgbClr val="FF0000"/>
                </a:solidFill>
              </a:rPr>
              <a:t>More detail in Third Semester)</a:t>
            </a:r>
            <a:endParaRPr lang="en-US" sz="2400" b="1" kern="0" dirty="0">
              <a:solidFill>
                <a:srgbClr val="FF0000"/>
              </a:solidFill>
            </a:endParaRPr>
          </a:p>
          <a:p>
            <a:pPr marL="225425" indent="-225425" algn="just" eaLnBrk="0" hangingPunct="0">
              <a:spcBef>
                <a:spcPct val="20000"/>
              </a:spcBef>
              <a:buFontTx/>
              <a:buChar char="•"/>
              <a:defRPr/>
            </a:pPr>
            <a:endParaRPr lang="en-US" sz="2400" b="1" kern="0" dirty="0">
              <a:solidFill>
                <a:srgbClr val="FF0000"/>
              </a:solidFill>
            </a:endParaRPr>
          </a:p>
          <a:p>
            <a:pPr marL="514350" indent="-514350" algn="just" eaLnBrk="0" hangingPunct="0">
              <a:spcBef>
                <a:spcPct val="20000"/>
              </a:spcBef>
              <a:buFontTx/>
              <a:buChar char="•"/>
              <a:tabLst>
                <a:tab pos="1076325" algn="l"/>
              </a:tabLst>
              <a:defRPr/>
            </a:pPr>
            <a:endParaRPr lang="en-US" sz="24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4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8227640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METHODOLOGY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340768"/>
            <a:ext cx="8534400" cy="5517232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Class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lectures </a:t>
            </a:r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One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session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dedicated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for a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Assignment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Practical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examples and selected case studies will be shared to facilitate better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learning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Class presentations will be shared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Time to time different key articles / documents will be shared in soft copies </a:t>
            </a:r>
            <a:endParaRPr lang="en-US" sz="2400" b="1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University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attendance policy will apply, however, it is highly recommended that all classes are attended by all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students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Students with educational and/or physical challenges are entitled to extra attention and time from the instructor.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Therefore </a:t>
            </a:r>
            <a:r>
              <a:rPr lang="en-US" sz="2400" b="1" kern="0" dirty="0">
                <a:solidFill>
                  <a:schemeClr val="accent1">
                    <a:lumMod val="50000"/>
                  </a:schemeClr>
                </a:solidFill>
              </a:rPr>
              <a:t>students are advised to notify the course instructor at the beginning of the </a:t>
            </a:r>
            <a:r>
              <a:rPr lang="en-US" sz="2400" b="1" kern="0" dirty="0" smtClean="0">
                <a:solidFill>
                  <a:schemeClr val="accent1">
                    <a:lumMod val="50000"/>
                  </a:schemeClr>
                </a:solidFill>
              </a:rPr>
              <a:t>course</a:t>
            </a:r>
            <a:endParaRPr lang="en-US" sz="24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eaLnBrk="0" hangingPunct="0">
              <a:spcBef>
                <a:spcPct val="20000"/>
              </a:spcBef>
              <a:buFontTx/>
              <a:buChar char="•"/>
              <a:tabLst>
                <a:tab pos="1076325" algn="l"/>
              </a:tabLst>
              <a:defRPr/>
            </a:pPr>
            <a:endParaRPr lang="en-US" sz="24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CLASS CONDUCT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39969" y="1268760"/>
            <a:ext cx="8534400" cy="5148064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Turn </a:t>
            </a:r>
            <a:r>
              <a:rPr lang="en-US" sz="2800" b="1" kern="0" dirty="0">
                <a:solidFill>
                  <a:srgbClr val="FF0000"/>
                </a:solidFill>
              </a:rPr>
              <a:t>mobile phones on silent </a:t>
            </a:r>
            <a:endParaRPr lang="en-US" sz="2800" b="1" kern="0" dirty="0" smtClean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Avoid </a:t>
            </a:r>
            <a:r>
              <a:rPr lang="en-US" sz="2800" b="1" kern="0" dirty="0">
                <a:solidFill>
                  <a:srgbClr val="FF0000"/>
                </a:solidFill>
              </a:rPr>
              <a:t>text / receiving calls during class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Avoid </a:t>
            </a:r>
            <a:r>
              <a:rPr lang="en-US" sz="2800" b="1" kern="0" dirty="0">
                <a:solidFill>
                  <a:srgbClr val="FF0000"/>
                </a:solidFill>
              </a:rPr>
              <a:t>cross talking / arguments during any question / answer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Raise </a:t>
            </a:r>
            <a:r>
              <a:rPr lang="en-US" sz="2800" b="1" kern="0" dirty="0">
                <a:solidFill>
                  <a:srgbClr val="FF0000"/>
                </a:solidFill>
              </a:rPr>
              <a:t>hand before asking anything / contributing anything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Observe </a:t>
            </a:r>
            <a:r>
              <a:rPr lang="en-US" sz="2800" b="1" kern="0" dirty="0">
                <a:solidFill>
                  <a:srgbClr val="FF0000"/>
                </a:solidFill>
              </a:rPr>
              <a:t>class timings </a:t>
            </a:r>
            <a:r>
              <a:rPr lang="en-US" sz="2800" b="1" kern="0" dirty="0" smtClean="0">
                <a:solidFill>
                  <a:srgbClr val="FF0000"/>
                </a:solidFill>
              </a:rPr>
              <a:t>(attendance 10 Minutes after start time) 10 Min Rule.</a:t>
            </a:r>
            <a:endParaRPr lang="en-US" sz="2800" b="1" kern="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rgbClr val="FF0000"/>
                </a:solidFill>
              </a:rPr>
              <a:t>No </a:t>
            </a:r>
            <a:r>
              <a:rPr lang="en-US" sz="2800" b="1" kern="0" dirty="0">
                <a:solidFill>
                  <a:srgbClr val="FF0000"/>
                </a:solidFill>
              </a:rPr>
              <a:t>food / drinks allowed (except water) </a:t>
            </a:r>
            <a:endParaRPr lang="en-US" sz="2800" b="1" kern="0" dirty="0" smtClean="0">
              <a:solidFill>
                <a:srgbClr val="FF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2863" y="188640"/>
            <a:ext cx="6477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COURSE CONTENT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55060"/>
              </p:ext>
            </p:extLst>
          </p:nvPr>
        </p:nvGraphicFramePr>
        <p:xfrm>
          <a:off x="152400" y="1216798"/>
          <a:ext cx="8991599" cy="5415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678"/>
                <a:gridCol w="3579905"/>
                <a:gridCol w="1053623"/>
                <a:gridCol w="1879450"/>
                <a:gridCol w="1728943"/>
              </a:tblGrid>
              <a:tr h="319991"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Week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Topic</a:t>
                      </a:r>
                      <a:endParaRPr lang="en-US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Contact Hours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Activity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ctr"/>
                </a:tc>
                <a:tc>
                  <a:txBody>
                    <a:bodyPr/>
                    <a:lstStyle/>
                    <a:p>
                      <a:pPr marL="0" marR="0"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Assignment</a:t>
                      </a:r>
                      <a:endParaRPr lang="en-US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ctr"/>
                </a:tc>
              </a:tr>
              <a:tr h="16040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Introduction, Review 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Project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Planning</a:t>
                      </a:r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Processes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effectLst/>
                        </a:rPr>
                        <a:t>Lecture/Discussion</a:t>
                      </a:r>
                      <a:endParaRPr lang="en-US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endParaRPr lang="en-US" sz="1200" b="1">
                        <a:effectLst/>
                        <a:latin typeface="Times New Roman"/>
                      </a:endParaRPr>
                    </a:p>
                  </a:txBody>
                  <a:tcPr marL="1926" marR="1926" marT="1926" marB="0" anchor="b"/>
                </a:tc>
              </a:tr>
              <a:tr h="160408"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011213"/>
                          </a:solidFill>
                          <a:effectLst/>
                        </a:rPr>
                        <a:t>2</a:t>
                      </a:r>
                      <a:endParaRPr lang="en-US" sz="1200" b="1">
                        <a:solidFill>
                          <a:srgbClr val="01121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Processes Interaction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11213"/>
                          </a:solidFill>
                          <a:effectLst/>
                        </a:rPr>
                        <a:t>3</a:t>
                      </a:r>
                      <a:endParaRPr lang="en-US" sz="1200" b="1" dirty="0">
                        <a:solidFill>
                          <a:srgbClr val="01121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11213"/>
                          </a:solidFill>
                          <a:effectLst/>
                        </a:rPr>
                        <a:t>Lecture/Discussion</a:t>
                      </a:r>
                      <a:endParaRPr lang="en-US" sz="1200" b="1" dirty="0">
                        <a:solidFill>
                          <a:srgbClr val="01121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11213"/>
                          </a:solidFill>
                          <a:effectLst/>
                        </a:rPr>
                        <a:t> </a:t>
                      </a:r>
                      <a:endParaRPr lang="en-US" sz="1200" b="1" dirty="0">
                        <a:solidFill>
                          <a:srgbClr val="01121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325100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3</a:t>
                      </a: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Management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r>
                        <a:rPr lang="en-US" sz="1200" b="1" kern="1200" dirty="0" smtClean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  <a:latin typeface="+mn-lt"/>
                          <a:ea typeface="+mn-ea"/>
                        </a:rPr>
                        <a:t>Course Project</a:t>
                      </a:r>
                      <a:r>
                        <a:rPr lang="en-US" sz="1200" b="1" kern="1200" baseline="0" dirty="0" smtClean="0">
                          <a:effectLst/>
                          <a:latin typeface="+mn-lt"/>
                          <a:ea typeface="+mn-ea"/>
                        </a:rPr>
                        <a:t> Plan discussion(2</a:t>
                      </a:r>
                      <a:r>
                        <a:rPr lang="en-US" sz="1200" b="1" kern="1200" baseline="30000" dirty="0" smtClean="0">
                          <a:effectLst/>
                          <a:latin typeface="+mn-lt"/>
                          <a:ea typeface="+mn-ea"/>
                        </a:rPr>
                        <a:t>nd</a:t>
                      </a:r>
                      <a:r>
                        <a:rPr lang="en-US" sz="1200" b="1" kern="1200" baseline="0" dirty="0" smtClean="0">
                          <a:effectLst/>
                          <a:latin typeface="+mn-lt"/>
                          <a:ea typeface="+mn-ea"/>
                        </a:rPr>
                        <a:t> Session)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418254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4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 planning  and defining  processes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</a:rPr>
                        <a:t>Assignment </a:t>
                      </a: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effectLst/>
                        </a:rPr>
                        <a:t>One/Quiz 1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5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Activities/ Tools and techniques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endParaRPr lang="en-US" sz="1200" b="1" dirty="0">
                        <a:effectLst/>
                        <a:latin typeface="Times New Roman"/>
                      </a:endParaRPr>
                    </a:p>
                  </a:txBody>
                  <a:tcPr marL="1926" marR="1926" marT="1926" marB="0" anchor="b"/>
                </a:tc>
              </a:tr>
              <a:tr h="198882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CPM </a:t>
                      </a:r>
                      <a:endParaRPr lang="en-GB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332098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 Resources and Durations</a:t>
                      </a:r>
                      <a:endParaRPr lang="en-GB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Quiz 2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343558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Development</a:t>
                      </a:r>
                      <a:endParaRPr lang="en-GB" sz="12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/Review for mid term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2+1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332098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Model Management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r>
                        <a:rPr lang="en-US" sz="1200" b="1" kern="1200" dirty="0" smtClean="0">
                          <a:solidFill>
                            <a:srgbClr val="FF0000"/>
                          </a:solidFill>
                          <a:effectLst/>
                        </a:rPr>
                        <a:t>Quiz 3 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249555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Model Creation</a:t>
                      </a:r>
                      <a:endParaRPr lang="en-GB" sz="12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endParaRPr lang="en-US" sz="1200" b="1" dirty="0">
                        <a:effectLst/>
                        <a:latin typeface="Times New Roman"/>
                      </a:endParaRPr>
                    </a:p>
                  </a:txBody>
                  <a:tcPr marL="1926" marR="1926" marT="1926" marB="0" anchor="b"/>
                </a:tc>
              </a:tr>
              <a:tr h="163710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 Model Maintenance</a:t>
                      </a:r>
                      <a:endParaRPr lang="en-GB" sz="1200" b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Quiz 4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163710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r>
                        <a:rPr lang="en-US" sz="1200" b="1" kern="1200" dirty="0" smtClean="0">
                          <a:effectLst/>
                        </a:rPr>
                        <a:t>12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effectLst/>
                        </a:rPr>
                        <a:t>Project presentation</a:t>
                      </a:r>
                      <a:endParaRPr lang="en-GB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r>
                        <a:rPr lang="en-US" sz="1200" b="1" kern="1200" dirty="0" smtClean="0">
                          <a:effectLst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249555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 Schedule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167012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Earned </a:t>
                      </a: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Schedule/ Revision</a:t>
                      </a:r>
                      <a:endParaRPr lang="en-GB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Lecture/Discussion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  <a:tr h="112797"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  <a:latin typeface="+mn-lt"/>
                          <a:ea typeface="+mn-ea"/>
                        </a:rPr>
                        <a:t>16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Exam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effectLst/>
                        </a:rPr>
                        <a:t>Final exam/Review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  <a:tc>
                  <a:txBody>
                    <a:bodyPr/>
                    <a:lstStyle/>
                    <a:p>
                      <a:pPr marL="0" marR="0" fontAlgn="b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26" marR="1926" marT="1926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17863" y="-1047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2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MARKS DISTRIBUTION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621929"/>
              </p:ext>
            </p:extLst>
          </p:nvPr>
        </p:nvGraphicFramePr>
        <p:xfrm>
          <a:off x="339969" y="1484785"/>
          <a:ext cx="8552510" cy="3965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2645"/>
                <a:gridCol w="1776457"/>
                <a:gridCol w="1707200"/>
                <a:gridCol w="1523104"/>
                <a:gridCol w="1523104"/>
              </a:tblGrid>
              <a:tr h="1042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Marks Head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Frequency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Marks /Frequency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Total Marks /Head</a:t>
                      </a:r>
                      <a:endParaRPr lang="en-GB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Remarks</a:t>
                      </a:r>
                      <a:endParaRPr lang="en-GB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 anchor="ctr"/>
                </a:tc>
              </a:tr>
              <a:tr h="6109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Mid-term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</a:tr>
              <a:tr h="6109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 Paper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40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</a:tr>
              <a:tr h="10421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 Behavior, </a:t>
                      </a:r>
                      <a:r>
                        <a:rPr lang="en-US" sz="1800" dirty="0" err="1" smtClean="0">
                          <a:effectLst/>
                        </a:rPr>
                        <a:t>Quizes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and </a:t>
                      </a:r>
                      <a:r>
                        <a:rPr lang="en-US" sz="1800" dirty="0" smtClean="0">
                          <a:effectLst/>
                        </a:rPr>
                        <a:t>Assignments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Throughout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</a:tr>
              <a:tr h="65885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Total Marks</a:t>
                      </a:r>
                      <a:endParaRPr lang="en-GB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7620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100</a:t>
                      </a:r>
                      <a:endParaRPr lang="en-GB" sz="2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57150" marB="571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1344" y="332656"/>
            <a:ext cx="6477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en-US" sz="4000" dirty="0" smtClean="0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reflection blurRad="6350" stA="55000" endA="300" endPos="45500" dir="5400000" sy="-100000" algn="bl" rotWithShape="0"/>
                </a:effectLst>
                <a:latin typeface="Franklin Gothic Heavy" pitchFamily="34" charset="0"/>
              </a:rPr>
              <a:t>Reference BOOKS</a:t>
            </a:r>
            <a:endParaRPr lang="en-US" sz="4000" dirty="0"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16200000" scaled="1"/>
                <a:tileRect/>
              </a:gradFill>
              <a:effectLst>
                <a:reflection blurRad="6350" stA="55000" endA="300" endPos="45500" dir="5400000" sy="-100000" algn="bl" rotWithShape="0"/>
              </a:effectLst>
              <a:latin typeface="Franklin Gothic Heavy" pitchFamily="34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1556792"/>
            <a:ext cx="8534400" cy="4572000"/>
          </a:xfrm>
          <a:prstGeom prst="rect">
            <a:avLst/>
          </a:prstGeo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Project 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Management Body Of Knowledge (</a:t>
            </a:r>
            <a:r>
              <a:rPr lang="en-US" sz="2800" b="1" kern="0" dirty="0" err="1">
                <a:solidFill>
                  <a:schemeClr val="accent1">
                    <a:lumMod val="50000"/>
                  </a:schemeClr>
                </a:solidFill>
              </a:rPr>
              <a:t>PMBoK</a:t>
            </a: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) Guide, Project Management Institute (PMI), 5th Edition, Project Management Institute (PMI), </a:t>
            </a:r>
            <a:r>
              <a:rPr lang="en-US" sz="2800" b="1" kern="0" dirty="0" smtClean="0">
                <a:solidFill>
                  <a:schemeClr val="accent1">
                    <a:lumMod val="50000"/>
                  </a:schemeClr>
                </a:solidFill>
              </a:rPr>
              <a:t>2013</a:t>
            </a:r>
          </a:p>
          <a:p>
            <a:pPr algn="just"/>
            <a:endParaRPr lang="en-GB" sz="2800" b="1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kern="0" dirty="0">
                <a:solidFill>
                  <a:schemeClr val="accent1">
                    <a:lumMod val="50000"/>
                  </a:schemeClr>
                </a:solidFill>
              </a:rPr>
              <a:t>Project Management Institute Practice Standard of Scheduling, Second Edition, 2011. </a:t>
            </a:r>
            <a:endParaRPr lang="en-GB" sz="2800" b="1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39969" y="515719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213103A-993D-4880-91C4-4B0BB5D43F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3137</Words>
  <Application>Microsoft Office PowerPoint</Application>
  <PresentationFormat>On-screen Show (4:3)</PresentationFormat>
  <Paragraphs>410</Paragraphs>
  <Slides>39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2013-05-03T04:46:41Z</dcterms:created>
  <dcterms:modified xsi:type="dcterms:W3CDTF">2016-01-31T04:56:11Z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TC103626479990</vt:lpwstr>
  </property>
</Properties>
</file>